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Platypi Medium" panose="020B0604020202020204" charset="0"/>
      <p:regular r:id="rId11"/>
    </p:embeddedFont>
    <p:embeddedFont>
      <p:font typeface="Source Serif Pro" panose="02040603050405020204" pitchFamily="18"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5210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MovieLens dataset is a widely used resource for developing and testing movie recommendation systems.
It contains movie titles, genres, and user ratings, which provides a rich dataset for this type of project.
The dataset comes in different sizes, allowing you to choose the one that best fits your project needs.
Using a publicly available dataset like MovieLens can save time and effort compared to collecting your own data from scratch.
The dataset is free and easy to access, making it a convenient choice for this type of project.</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872978"/>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AI-Based Movie Recommendation System</a:t>
            </a:r>
            <a:endParaRPr lang="en-US" sz="4450" dirty="0"/>
          </a:p>
        </p:txBody>
      </p:sp>
      <p:sp>
        <p:nvSpPr>
          <p:cNvPr id="4" name="Text 1"/>
          <p:cNvSpPr/>
          <p:nvPr/>
        </p:nvSpPr>
        <p:spPr>
          <a:xfrm>
            <a:off x="6280190" y="463069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This system recommends movies to users. It leverages AI and machine learning models. This enhances user experience and engagement.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38112"/>
            <a:ext cx="6469856" cy="708779"/>
          </a:xfrm>
          <a:prstGeom prst="rect">
            <a:avLst/>
          </a:prstGeom>
          <a:noFill/>
          <a:ln/>
        </p:spPr>
        <p:txBody>
          <a:bodyPr wrap="non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Tools and Technologies</a:t>
            </a:r>
            <a:endParaRPr lang="en-US" sz="4450" dirty="0"/>
          </a:p>
        </p:txBody>
      </p:sp>
      <p:pic>
        <p:nvPicPr>
          <p:cNvPr id="3" name="Image 0" descr="preencoded.png"/>
          <p:cNvPicPr>
            <a:picLocks noChangeAspect="1"/>
          </p:cNvPicPr>
          <p:nvPr/>
        </p:nvPicPr>
        <p:blipFill>
          <a:blip r:embed="rId3"/>
          <a:stretch>
            <a:fillRect/>
          </a:stretch>
        </p:blipFill>
        <p:spPr>
          <a:xfrm>
            <a:off x="793790" y="3200519"/>
            <a:ext cx="566976" cy="566976"/>
          </a:xfrm>
          <a:prstGeom prst="rect">
            <a:avLst/>
          </a:prstGeom>
        </p:spPr>
      </p:pic>
      <p:sp>
        <p:nvSpPr>
          <p:cNvPr id="4" name="Text 1"/>
          <p:cNvSpPr/>
          <p:nvPr/>
        </p:nvSpPr>
        <p:spPr>
          <a:xfrm>
            <a:off x="793790" y="39943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Python</a:t>
            </a:r>
            <a:endParaRPr lang="en-US" sz="2200" dirty="0"/>
          </a:p>
        </p:txBody>
      </p:sp>
      <p:sp>
        <p:nvSpPr>
          <p:cNvPr id="5" name="Text 2"/>
          <p:cNvSpPr/>
          <p:nvPr/>
        </p:nvSpPr>
        <p:spPr>
          <a:xfrm>
            <a:off x="793790" y="4484727"/>
            <a:ext cx="3048000" cy="725805"/>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Primary programming language.</a:t>
            </a:r>
            <a:endParaRPr lang="en-US" sz="1750" dirty="0"/>
          </a:p>
        </p:txBody>
      </p:sp>
      <p:pic>
        <p:nvPicPr>
          <p:cNvPr id="6" name="Image 1" descr="preencoded.png"/>
          <p:cNvPicPr>
            <a:picLocks noChangeAspect="1"/>
          </p:cNvPicPr>
          <p:nvPr/>
        </p:nvPicPr>
        <p:blipFill>
          <a:blip r:embed="rId4"/>
          <a:stretch>
            <a:fillRect/>
          </a:stretch>
        </p:blipFill>
        <p:spPr>
          <a:xfrm>
            <a:off x="4125278" y="3200519"/>
            <a:ext cx="566976" cy="566976"/>
          </a:xfrm>
          <a:prstGeom prst="rect">
            <a:avLst/>
          </a:prstGeom>
        </p:spPr>
      </p:pic>
      <p:sp>
        <p:nvSpPr>
          <p:cNvPr id="7" name="Text 3"/>
          <p:cNvSpPr/>
          <p:nvPr/>
        </p:nvSpPr>
        <p:spPr>
          <a:xfrm>
            <a:off x="4125278" y="39943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Scikit-learn</a:t>
            </a:r>
            <a:endParaRPr lang="en-US" sz="2200" dirty="0"/>
          </a:p>
        </p:txBody>
      </p:sp>
      <p:sp>
        <p:nvSpPr>
          <p:cNvPr id="8" name="Text 4"/>
          <p:cNvSpPr/>
          <p:nvPr/>
        </p:nvSpPr>
        <p:spPr>
          <a:xfrm>
            <a:off x="4125278" y="4484727"/>
            <a:ext cx="3048119" cy="725805"/>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Building machine learning models.</a:t>
            </a:r>
            <a:endParaRPr lang="en-US" sz="1750" dirty="0"/>
          </a:p>
        </p:txBody>
      </p:sp>
      <p:pic>
        <p:nvPicPr>
          <p:cNvPr id="9" name="Image 2" descr="preencoded.png"/>
          <p:cNvPicPr>
            <a:picLocks noChangeAspect="1"/>
          </p:cNvPicPr>
          <p:nvPr/>
        </p:nvPicPr>
        <p:blipFill>
          <a:blip r:embed="rId5"/>
          <a:stretch>
            <a:fillRect/>
          </a:stretch>
        </p:blipFill>
        <p:spPr>
          <a:xfrm>
            <a:off x="7456884" y="3200519"/>
            <a:ext cx="566976" cy="566976"/>
          </a:xfrm>
          <a:prstGeom prst="rect">
            <a:avLst/>
          </a:prstGeom>
        </p:spPr>
      </p:pic>
      <p:sp>
        <p:nvSpPr>
          <p:cNvPr id="10" name="Text 5"/>
          <p:cNvSpPr/>
          <p:nvPr/>
        </p:nvSpPr>
        <p:spPr>
          <a:xfrm>
            <a:off x="7456884" y="39943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Pandas</a:t>
            </a:r>
            <a:endParaRPr lang="en-US" sz="2200" dirty="0"/>
          </a:p>
        </p:txBody>
      </p:sp>
      <p:sp>
        <p:nvSpPr>
          <p:cNvPr id="11" name="Text 6"/>
          <p:cNvSpPr/>
          <p:nvPr/>
        </p:nvSpPr>
        <p:spPr>
          <a:xfrm>
            <a:off x="7456884" y="4484727"/>
            <a:ext cx="3048119"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Efficient data handling.</a:t>
            </a:r>
            <a:endParaRPr lang="en-US" sz="1750" dirty="0"/>
          </a:p>
        </p:txBody>
      </p:sp>
      <p:pic>
        <p:nvPicPr>
          <p:cNvPr id="12" name="Image 3" descr="preencoded.png"/>
          <p:cNvPicPr>
            <a:picLocks noChangeAspect="1"/>
          </p:cNvPicPr>
          <p:nvPr/>
        </p:nvPicPr>
        <p:blipFill>
          <a:blip r:embed="rId6"/>
          <a:stretch>
            <a:fillRect/>
          </a:stretch>
        </p:blipFill>
        <p:spPr>
          <a:xfrm>
            <a:off x="10788491" y="3200519"/>
            <a:ext cx="566976" cy="566976"/>
          </a:xfrm>
          <a:prstGeom prst="rect">
            <a:avLst/>
          </a:prstGeom>
        </p:spPr>
      </p:pic>
      <p:sp>
        <p:nvSpPr>
          <p:cNvPr id="13" name="Text 7"/>
          <p:cNvSpPr/>
          <p:nvPr/>
        </p:nvSpPr>
        <p:spPr>
          <a:xfrm>
            <a:off x="10788491" y="39943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Flask</a:t>
            </a:r>
            <a:endParaRPr lang="en-US" sz="2200" dirty="0"/>
          </a:p>
        </p:txBody>
      </p:sp>
      <p:sp>
        <p:nvSpPr>
          <p:cNvPr id="14" name="Text 8"/>
          <p:cNvSpPr/>
          <p:nvPr/>
        </p:nvSpPr>
        <p:spPr>
          <a:xfrm>
            <a:off x="10788491" y="4484727"/>
            <a:ext cx="3048119"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Creates web interface.</a:t>
            </a:r>
            <a:endParaRPr lang="en-US" sz="1750" dirty="0"/>
          </a:p>
        </p:txBody>
      </p:sp>
      <p:sp>
        <p:nvSpPr>
          <p:cNvPr id="15" name="Text 9"/>
          <p:cNvSpPr/>
          <p:nvPr/>
        </p:nvSpPr>
        <p:spPr>
          <a:xfrm>
            <a:off x="793790" y="546568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Our system uses Python for core development. Scikit-learn builds models like Cosine Similarity. Pandas ensures efficient data handling. Flask creates the interactive web interface. TMDb API is optional for rich details.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9884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Dataset Collection</a:t>
            </a:r>
            <a:endParaRPr lang="en-US" sz="4450" dirty="0"/>
          </a:p>
        </p:txBody>
      </p:sp>
      <p:pic>
        <p:nvPicPr>
          <p:cNvPr id="3" name="Image 0" descr="preencoded.png"/>
          <p:cNvPicPr>
            <a:picLocks noChangeAspect="1"/>
          </p:cNvPicPr>
          <p:nvPr/>
        </p:nvPicPr>
        <p:blipFill>
          <a:blip r:embed="rId3"/>
          <a:stretch>
            <a:fillRect/>
          </a:stretch>
        </p:blipFill>
        <p:spPr>
          <a:xfrm>
            <a:off x="793790" y="2502932"/>
            <a:ext cx="6244709" cy="4272677"/>
          </a:xfrm>
          <a:prstGeom prst="rect">
            <a:avLst/>
          </a:prstGeom>
        </p:spPr>
      </p:pic>
      <p:sp>
        <p:nvSpPr>
          <p:cNvPr id="4" name="Text 1"/>
          <p:cNvSpPr/>
          <p:nvPr/>
        </p:nvSpPr>
        <p:spPr>
          <a:xfrm>
            <a:off x="7599521" y="247459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MovieLens Dataset</a:t>
            </a:r>
            <a:endParaRPr lang="en-US" sz="2200" dirty="0"/>
          </a:p>
        </p:txBody>
      </p:sp>
      <p:sp>
        <p:nvSpPr>
          <p:cNvPr id="5" name="Text 2"/>
          <p:cNvSpPr/>
          <p:nvPr/>
        </p:nvSpPr>
        <p:spPr>
          <a:xfrm>
            <a:off x="7599521" y="3055739"/>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 MovieLens dataset is a popular choice for developing recommendation systems. It includes movie titles, genres, and user ratings. Available in different sizes, it can be tailored to fit your project's requirements. The dataset is free, publicly accessible, and widely trusted in the community.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682234"/>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Data Preprocessing</a:t>
            </a:r>
            <a:endParaRPr lang="en-US" sz="4450" dirty="0"/>
          </a:p>
        </p:txBody>
      </p:sp>
      <p:pic>
        <p:nvPicPr>
          <p:cNvPr id="3" name="Image 0" descr="preencoded.png"/>
          <p:cNvPicPr>
            <a:picLocks noChangeAspect="1"/>
          </p:cNvPicPr>
          <p:nvPr/>
        </p:nvPicPr>
        <p:blipFill>
          <a:blip r:embed="rId3"/>
          <a:stretch>
            <a:fillRect/>
          </a:stretch>
        </p:blipFill>
        <p:spPr>
          <a:xfrm>
            <a:off x="793790" y="2844641"/>
            <a:ext cx="1134070" cy="1360884"/>
          </a:xfrm>
          <a:prstGeom prst="rect">
            <a:avLst/>
          </a:prstGeom>
        </p:spPr>
      </p:pic>
      <p:sp>
        <p:nvSpPr>
          <p:cNvPr id="4" name="Text 1"/>
          <p:cNvSpPr/>
          <p:nvPr/>
        </p:nvSpPr>
        <p:spPr>
          <a:xfrm>
            <a:off x="2268022" y="307145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Cleaning</a:t>
            </a:r>
            <a:endParaRPr lang="en-US" sz="2200" dirty="0"/>
          </a:p>
        </p:txBody>
      </p:sp>
      <p:sp>
        <p:nvSpPr>
          <p:cNvPr id="5" name="Text 2"/>
          <p:cNvSpPr/>
          <p:nvPr/>
        </p:nvSpPr>
        <p:spPr>
          <a:xfrm>
            <a:off x="2268022" y="3561874"/>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Handle missing values. Resolve inconsistencies. Ensure data quality.</a:t>
            </a:r>
            <a:endParaRPr lang="en-US" sz="1750" dirty="0"/>
          </a:p>
        </p:txBody>
      </p:sp>
      <p:pic>
        <p:nvPicPr>
          <p:cNvPr id="6" name="Image 1" descr="preencoded.png"/>
          <p:cNvPicPr>
            <a:picLocks noChangeAspect="1"/>
          </p:cNvPicPr>
          <p:nvPr/>
        </p:nvPicPr>
        <p:blipFill>
          <a:blip r:embed="rId4"/>
          <a:stretch>
            <a:fillRect/>
          </a:stretch>
        </p:blipFill>
        <p:spPr>
          <a:xfrm>
            <a:off x="793790" y="4205526"/>
            <a:ext cx="1134070" cy="1360884"/>
          </a:xfrm>
          <a:prstGeom prst="rect">
            <a:avLst/>
          </a:prstGeom>
        </p:spPr>
      </p:pic>
      <p:sp>
        <p:nvSpPr>
          <p:cNvPr id="7" name="Text 3"/>
          <p:cNvSpPr/>
          <p:nvPr/>
        </p:nvSpPr>
        <p:spPr>
          <a:xfrm>
            <a:off x="2268022" y="443234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Combine Features</a:t>
            </a:r>
            <a:endParaRPr lang="en-US" sz="2200" dirty="0"/>
          </a:p>
        </p:txBody>
      </p:sp>
      <p:sp>
        <p:nvSpPr>
          <p:cNvPr id="8" name="Text 4"/>
          <p:cNvSpPr/>
          <p:nvPr/>
        </p:nvSpPr>
        <p:spPr>
          <a:xfrm>
            <a:off x="2268022" y="4922758"/>
            <a:ext cx="11568589"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Integrate movie title and genre. Essential for content-based filtering.</a:t>
            </a:r>
            <a:endParaRPr lang="en-US" sz="1750" dirty="0"/>
          </a:p>
        </p:txBody>
      </p:sp>
      <p:sp>
        <p:nvSpPr>
          <p:cNvPr id="9" name="Text 5"/>
          <p:cNvSpPr/>
          <p:nvPr/>
        </p:nvSpPr>
        <p:spPr>
          <a:xfrm>
            <a:off x="793790" y="582156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Data preprocessing ensures high-quality input. It involves cleaning and combining features. Feature engineering creates effective representations.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3116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Model Building</a:t>
            </a:r>
            <a:endParaRPr lang="en-US" sz="4450" dirty="0"/>
          </a:p>
        </p:txBody>
      </p:sp>
      <p:sp>
        <p:nvSpPr>
          <p:cNvPr id="4" name="Shape 1"/>
          <p:cNvSpPr/>
          <p:nvPr/>
        </p:nvSpPr>
        <p:spPr>
          <a:xfrm>
            <a:off x="793790" y="1780103"/>
            <a:ext cx="7556421" cy="1306949"/>
          </a:xfrm>
          <a:prstGeom prst="roundRect">
            <a:avLst>
              <a:gd name="adj" fmla="val 2603"/>
            </a:avLst>
          </a:prstGeom>
          <a:solidFill>
            <a:srgbClr val="F9F7F7"/>
          </a:solidFill>
          <a:ln/>
        </p:spPr>
        <p:txBody>
          <a:bodyPr/>
          <a:lstStyle/>
          <a:p>
            <a:endParaRPr lang="en-US" dirty="0"/>
          </a:p>
        </p:txBody>
      </p:sp>
      <p:sp>
        <p:nvSpPr>
          <p:cNvPr id="5" name="Text 2"/>
          <p:cNvSpPr/>
          <p:nvPr/>
        </p:nvSpPr>
        <p:spPr>
          <a:xfrm>
            <a:off x="1020604" y="2006917"/>
            <a:ext cx="3100626"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Collaborative Filtering</a:t>
            </a:r>
            <a:endParaRPr lang="en-US" sz="2200" dirty="0"/>
          </a:p>
        </p:txBody>
      </p:sp>
      <p:sp>
        <p:nvSpPr>
          <p:cNvPr id="6" name="Text 3"/>
          <p:cNvSpPr/>
          <p:nvPr/>
        </p:nvSpPr>
        <p:spPr>
          <a:xfrm>
            <a:off x="1020604" y="2497336"/>
            <a:ext cx="7102793"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Predicts preferences based on similar users or items.</a:t>
            </a:r>
            <a:endParaRPr lang="en-US" sz="1750" dirty="0"/>
          </a:p>
        </p:txBody>
      </p:sp>
      <p:sp>
        <p:nvSpPr>
          <p:cNvPr id="7" name="Shape 4"/>
          <p:cNvSpPr/>
          <p:nvPr/>
        </p:nvSpPr>
        <p:spPr>
          <a:xfrm>
            <a:off x="793790" y="3313867"/>
            <a:ext cx="7556421" cy="1306949"/>
          </a:xfrm>
          <a:prstGeom prst="roundRect">
            <a:avLst>
              <a:gd name="adj" fmla="val 2603"/>
            </a:avLst>
          </a:prstGeom>
          <a:solidFill>
            <a:srgbClr val="F9F7F7"/>
          </a:solidFill>
          <a:ln/>
        </p:spPr>
        <p:txBody>
          <a:bodyPr/>
          <a:lstStyle/>
          <a:p>
            <a:endParaRPr lang="en-US"/>
          </a:p>
        </p:txBody>
      </p:sp>
      <p:sp>
        <p:nvSpPr>
          <p:cNvPr id="8" name="Text 5"/>
          <p:cNvSpPr/>
          <p:nvPr/>
        </p:nvSpPr>
        <p:spPr>
          <a:xfrm>
            <a:off x="1020604" y="3540681"/>
            <a:ext cx="3310652"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Content-Based Filtering</a:t>
            </a:r>
            <a:endParaRPr lang="en-US" sz="2200" dirty="0"/>
          </a:p>
        </p:txBody>
      </p:sp>
      <p:sp>
        <p:nvSpPr>
          <p:cNvPr id="9" name="Text 6"/>
          <p:cNvSpPr/>
          <p:nvPr/>
        </p:nvSpPr>
        <p:spPr>
          <a:xfrm>
            <a:off x="1020604" y="4031099"/>
            <a:ext cx="7102793"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Recommends movies similar to user's liked content.</a:t>
            </a:r>
            <a:endParaRPr lang="en-US" sz="1750" dirty="0"/>
          </a:p>
        </p:txBody>
      </p:sp>
      <p:sp>
        <p:nvSpPr>
          <p:cNvPr id="10" name="Shape 7"/>
          <p:cNvSpPr/>
          <p:nvPr/>
        </p:nvSpPr>
        <p:spPr>
          <a:xfrm>
            <a:off x="793790" y="4847630"/>
            <a:ext cx="7556421" cy="1306949"/>
          </a:xfrm>
          <a:prstGeom prst="roundRect">
            <a:avLst>
              <a:gd name="adj" fmla="val 2603"/>
            </a:avLst>
          </a:prstGeom>
          <a:solidFill>
            <a:srgbClr val="F9F7F7"/>
          </a:solidFill>
          <a:ln/>
        </p:spPr>
        <p:txBody>
          <a:bodyPr/>
          <a:lstStyle/>
          <a:p>
            <a:endParaRPr lang="en-US"/>
          </a:p>
        </p:txBody>
      </p:sp>
      <p:sp>
        <p:nvSpPr>
          <p:cNvPr id="11" name="Text 8"/>
          <p:cNvSpPr/>
          <p:nvPr/>
        </p:nvSpPr>
        <p:spPr>
          <a:xfrm>
            <a:off x="1020604" y="507444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Hybrid Approach</a:t>
            </a:r>
            <a:endParaRPr lang="en-US" sz="2200" dirty="0"/>
          </a:p>
        </p:txBody>
      </p:sp>
      <p:sp>
        <p:nvSpPr>
          <p:cNvPr id="12" name="Text 9"/>
          <p:cNvSpPr/>
          <p:nvPr/>
        </p:nvSpPr>
        <p:spPr>
          <a:xfrm>
            <a:off x="1020604" y="5564862"/>
            <a:ext cx="7102793"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Combines collaborative and content-based methods for better results.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9813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Web Interface</a:t>
            </a:r>
            <a:endParaRPr lang="en-US" sz="4450" dirty="0"/>
          </a:p>
        </p:txBody>
      </p:sp>
      <p:sp>
        <p:nvSpPr>
          <p:cNvPr id="4" name="Shape 1"/>
          <p:cNvSpPr/>
          <p:nvPr/>
        </p:nvSpPr>
        <p:spPr>
          <a:xfrm>
            <a:off x="6280190" y="2347079"/>
            <a:ext cx="170021" cy="853321"/>
          </a:xfrm>
          <a:prstGeom prst="roundRect">
            <a:avLst>
              <a:gd name="adj" fmla="val 20012"/>
            </a:avLst>
          </a:prstGeom>
          <a:solidFill>
            <a:srgbClr val="F9F7F7"/>
          </a:solidFill>
          <a:ln/>
        </p:spPr>
        <p:txBody>
          <a:bodyPr/>
          <a:lstStyle/>
          <a:p>
            <a:endParaRPr lang="en-US"/>
          </a:p>
        </p:txBody>
      </p:sp>
      <p:sp>
        <p:nvSpPr>
          <p:cNvPr id="5" name="Text 2"/>
          <p:cNvSpPr/>
          <p:nvPr/>
        </p:nvSpPr>
        <p:spPr>
          <a:xfrm>
            <a:off x="6790373" y="234707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Flask Framework</a:t>
            </a:r>
            <a:endParaRPr lang="en-US" sz="2200" dirty="0"/>
          </a:p>
        </p:txBody>
      </p:sp>
      <p:sp>
        <p:nvSpPr>
          <p:cNvPr id="6" name="Text 3"/>
          <p:cNvSpPr/>
          <p:nvPr/>
        </p:nvSpPr>
        <p:spPr>
          <a:xfrm>
            <a:off x="6790373" y="2837498"/>
            <a:ext cx="7046238"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Chosen for its lightweight nature. It simplifies web development.</a:t>
            </a:r>
            <a:endParaRPr lang="en-US" sz="1750" dirty="0"/>
          </a:p>
        </p:txBody>
      </p:sp>
      <p:sp>
        <p:nvSpPr>
          <p:cNvPr id="7" name="Shape 4"/>
          <p:cNvSpPr/>
          <p:nvPr/>
        </p:nvSpPr>
        <p:spPr>
          <a:xfrm>
            <a:off x="6620351" y="3427214"/>
            <a:ext cx="170021" cy="853321"/>
          </a:xfrm>
          <a:prstGeom prst="roundRect">
            <a:avLst>
              <a:gd name="adj" fmla="val 20012"/>
            </a:avLst>
          </a:prstGeom>
          <a:solidFill>
            <a:srgbClr val="F9F7F7"/>
          </a:solidFill>
          <a:ln/>
        </p:spPr>
        <p:txBody>
          <a:bodyPr/>
          <a:lstStyle/>
          <a:p>
            <a:endParaRPr lang="en-US"/>
          </a:p>
        </p:txBody>
      </p:sp>
      <p:sp>
        <p:nvSpPr>
          <p:cNvPr id="8" name="Text 5"/>
          <p:cNvSpPr/>
          <p:nvPr/>
        </p:nvSpPr>
        <p:spPr>
          <a:xfrm>
            <a:off x="7130534" y="3427214"/>
            <a:ext cx="2889290"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User-Friendly Design</a:t>
            </a:r>
            <a:endParaRPr lang="en-US" sz="2200" dirty="0"/>
          </a:p>
        </p:txBody>
      </p:sp>
      <p:sp>
        <p:nvSpPr>
          <p:cNvPr id="9" name="Text 6"/>
          <p:cNvSpPr/>
          <p:nvPr/>
        </p:nvSpPr>
        <p:spPr>
          <a:xfrm>
            <a:off x="7130534" y="3917633"/>
            <a:ext cx="6706076"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Allows easy preference input. Displays recommendations clearly.</a:t>
            </a:r>
            <a:endParaRPr lang="en-US" sz="1750" dirty="0"/>
          </a:p>
        </p:txBody>
      </p:sp>
      <p:sp>
        <p:nvSpPr>
          <p:cNvPr id="10" name="Shape 7"/>
          <p:cNvSpPr/>
          <p:nvPr/>
        </p:nvSpPr>
        <p:spPr>
          <a:xfrm>
            <a:off x="6960632" y="4507349"/>
            <a:ext cx="170021" cy="1216223"/>
          </a:xfrm>
          <a:prstGeom prst="roundRect">
            <a:avLst>
              <a:gd name="adj" fmla="val 20012"/>
            </a:avLst>
          </a:prstGeom>
          <a:solidFill>
            <a:srgbClr val="F9F7F7"/>
          </a:solidFill>
          <a:ln/>
        </p:spPr>
        <p:txBody>
          <a:bodyPr/>
          <a:lstStyle/>
          <a:p>
            <a:endParaRPr lang="en-US"/>
          </a:p>
        </p:txBody>
      </p:sp>
      <p:sp>
        <p:nvSpPr>
          <p:cNvPr id="11" name="Text 8"/>
          <p:cNvSpPr/>
          <p:nvPr/>
        </p:nvSpPr>
        <p:spPr>
          <a:xfrm>
            <a:off x="7470815" y="4507349"/>
            <a:ext cx="3110270"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Interactive Experience</a:t>
            </a:r>
            <a:endParaRPr lang="en-US" sz="2200" dirty="0"/>
          </a:p>
        </p:txBody>
      </p:sp>
      <p:sp>
        <p:nvSpPr>
          <p:cNvPr id="12" name="Text 9"/>
          <p:cNvSpPr/>
          <p:nvPr/>
        </p:nvSpPr>
        <p:spPr>
          <a:xfrm>
            <a:off x="7470815" y="4997768"/>
            <a:ext cx="6365796" cy="725805"/>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Enables seamless user interaction. Enhances the overall recommendation process.</a:t>
            </a:r>
            <a:endParaRPr lang="en-US" sz="1750" dirty="0"/>
          </a:p>
        </p:txBody>
      </p:sp>
      <p:sp>
        <p:nvSpPr>
          <p:cNvPr id="13" name="Text 10"/>
          <p:cNvSpPr/>
          <p:nvPr/>
        </p:nvSpPr>
        <p:spPr>
          <a:xfrm>
            <a:off x="6280190" y="620553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Flask is used to build the web interface. It creates a simple, intuitive user experience. Users can easily input preferences and view suggestions.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19639"/>
            <a:ext cx="7192685" cy="708779"/>
          </a:xfrm>
          <a:prstGeom prst="rect">
            <a:avLst/>
          </a:prstGeom>
          <a:noFill/>
          <a:ln/>
        </p:spPr>
        <p:txBody>
          <a:bodyPr wrap="non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Recommendation Process</a:t>
            </a:r>
            <a:endParaRPr lang="en-US" sz="4450" dirty="0"/>
          </a:p>
        </p:txBody>
      </p:sp>
      <p:sp>
        <p:nvSpPr>
          <p:cNvPr id="3" name="Shape 1"/>
          <p:cNvSpPr/>
          <p:nvPr/>
        </p:nvSpPr>
        <p:spPr>
          <a:xfrm>
            <a:off x="793790" y="4205526"/>
            <a:ext cx="13042821" cy="30480"/>
          </a:xfrm>
          <a:prstGeom prst="roundRect">
            <a:avLst>
              <a:gd name="adj" fmla="val 111628"/>
            </a:avLst>
          </a:prstGeom>
          <a:solidFill>
            <a:srgbClr val="D8D4D4"/>
          </a:solidFill>
          <a:ln/>
        </p:spPr>
        <p:txBody>
          <a:bodyPr/>
          <a:lstStyle/>
          <a:p>
            <a:endParaRPr lang="en-US"/>
          </a:p>
        </p:txBody>
      </p:sp>
      <p:sp>
        <p:nvSpPr>
          <p:cNvPr id="4" name="Shape 2"/>
          <p:cNvSpPr/>
          <p:nvPr/>
        </p:nvSpPr>
        <p:spPr>
          <a:xfrm>
            <a:off x="3301960" y="3525083"/>
            <a:ext cx="30480" cy="680442"/>
          </a:xfrm>
          <a:prstGeom prst="roundRect">
            <a:avLst>
              <a:gd name="adj" fmla="val 111628"/>
            </a:avLst>
          </a:prstGeom>
          <a:solidFill>
            <a:srgbClr val="D8D4D4"/>
          </a:solidFill>
          <a:ln/>
        </p:spPr>
        <p:txBody>
          <a:bodyPr/>
          <a:lstStyle/>
          <a:p>
            <a:endParaRPr lang="en-US"/>
          </a:p>
        </p:txBody>
      </p:sp>
      <p:sp>
        <p:nvSpPr>
          <p:cNvPr id="5" name="Shape 3"/>
          <p:cNvSpPr/>
          <p:nvPr/>
        </p:nvSpPr>
        <p:spPr>
          <a:xfrm>
            <a:off x="3062049" y="3950375"/>
            <a:ext cx="510302" cy="510302"/>
          </a:xfrm>
          <a:prstGeom prst="roundRect">
            <a:avLst>
              <a:gd name="adj" fmla="val 6667"/>
            </a:avLst>
          </a:prstGeom>
          <a:solidFill>
            <a:srgbClr val="F9F7F7"/>
          </a:solidFill>
          <a:ln/>
        </p:spPr>
        <p:txBody>
          <a:bodyPr/>
          <a:lstStyle/>
          <a:p>
            <a:endParaRPr lang="en-US"/>
          </a:p>
        </p:txBody>
      </p:sp>
      <p:pic>
        <p:nvPicPr>
          <p:cNvPr id="6" name="Image 0" descr="preencoded.png"/>
          <p:cNvPicPr>
            <a:picLocks noChangeAspect="1"/>
          </p:cNvPicPr>
          <p:nvPr/>
        </p:nvPicPr>
        <p:blipFill>
          <a:blip r:embed="rId3"/>
          <a:stretch>
            <a:fillRect/>
          </a:stretch>
        </p:blipFill>
        <p:spPr>
          <a:xfrm>
            <a:off x="3147120" y="3992880"/>
            <a:ext cx="340162" cy="425291"/>
          </a:xfrm>
          <a:prstGeom prst="rect">
            <a:avLst/>
          </a:prstGeom>
        </p:spPr>
      </p:pic>
      <p:sp>
        <p:nvSpPr>
          <p:cNvPr id="7" name="Text 4"/>
          <p:cNvSpPr/>
          <p:nvPr/>
        </p:nvSpPr>
        <p:spPr>
          <a:xfrm>
            <a:off x="1899642" y="2444948"/>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User Input</a:t>
            </a:r>
            <a:endParaRPr lang="en-US" sz="2200" dirty="0"/>
          </a:p>
        </p:txBody>
      </p:sp>
      <p:sp>
        <p:nvSpPr>
          <p:cNvPr id="8" name="Text 5"/>
          <p:cNvSpPr/>
          <p:nvPr/>
        </p:nvSpPr>
        <p:spPr>
          <a:xfrm>
            <a:off x="1020604" y="2935367"/>
            <a:ext cx="4593312" cy="362903"/>
          </a:xfrm>
          <a:prstGeom prst="rect">
            <a:avLst/>
          </a:prstGeom>
          <a:noFill/>
          <a:ln/>
        </p:spPr>
        <p:txBody>
          <a:bodyPr wrap="none" lIns="0" tIns="0" rIns="0" bIns="0" rtlCol="0" anchor="t"/>
          <a:lstStyle/>
          <a:p>
            <a:pPr marL="0" indent="0" algn="ctr">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Users enter their preferences.</a:t>
            </a:r>
            <a:endParaRPr lang="en-US" sz="1750" dirty="0"/>
          </a:p>
        </p:txBody>
      </p:sp>
      <p:sp>
        <p:nvSpPr>
          <p:cNvPr id="9" name="Shape 6"/>
          <p:cNvSpPr/>
          <p:nvPr/>
        </p:nvSpPr>
        <p:spPr>
          <a:xfrm>
            <a:off x="5967293" y="4205526"/>
            <a:ext cx="30480" cy="680442"/>
          </a:xfrm>
          <a:prstGeom prst="roundRect">
            <a:avLst>
              <a:gd name="adj" fmla="val 111628"/>
            </a:avLst>
          </a:prstGeom>
          <a:solidFill>
            <a:srgbClr val="D8D4D4"/>
          </a:solidFill>
          <a:ln/>
        </p:spPr>
        <p:txBody>
          <a:bodyPr/>
          <a:lstStyle/>
          <a:p>
            <a:endParaRPr lang="en-US"/>
          </a:p>
        </p:txBody>
      </p:sp>
      <p:sp>
        <p:nvSpPr>
          <p:cNvPr id="10" name="Shape 7"/>
          <p:cNvSpPr/>
          <p:nvPr/>
        </p:nvSpPr>
        <p:spPr>
          <a:xfrm>
            <a:off x="5727382" y="3950375"/>
            <a:ext cx="510302" cy="510302"/>
          </a:xfrm>
          <a:prstGeom prst="roundRect">
            <a:avLst>
              <a:gd name="adj" fmla="val 6667"/>
            </a:avLst>
          </a:prstGeom>
          <a:solidFill>
            <a:srgbClr val="F9F7F7"/>
          </a:solidFill>
          <a:ln/>
        </p:spPr>
        <p:txBody>
          <a:bodyPr/>
          <a:lstStyle/>
          <a:p>
            <a:endParaRPr lang="en-US"/>
          </a:p>
        </p:txBody>
      </p:sp>
      <p:pic>
        <p:nvPicPr>
          <p:cNvPr id="11" name="Image 1" descr="preencoded.png"/>
          <p:cNvPicPr>
            <a:picLocks noChangeAspect="1"/>
          </p:cNvPicPr>
          <p:nvPr/>
        </p:nvPicPr>
        <p:blipFill>
          <a:blip r:embed="rId4"/>
          <a:stretch>
            <a:fillRect/>
          </a:stretch>
        </p:blipFill>
        <p:spPr>
          <a:xfrm>
            <a:off x="5812453" y="3992880"/>
            <a:ext cx="340162" cy="425291"/>
          </a:xfrm>
          <a:prstGeom prst="rect">
            <a:avLst/>
          </a:prstGeom>
        </p:spPr>
      </p:pic>
      <p:sp>
        <p:nvSpPr>
          <p:cNvPr id="12" name="Text 8"/>
          <p:cNvSpPr/>
          <p:nvPr/>
        </p:nvSpPr>
        <p:spPr>
          <a:xfrm>
            <a:off x="4564856" y="5112782"/>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Data Processing</a:t>
            </a:r>
            <a:endParaRPr lang="en-US" sz="2200" dirty="0"/>
          </a:p>
        </p:txBody>
      </p:sp>
      <p:sp>
        <p:nvSpPr>
          <p:cNvPr id="13" name="Text 9"/>
          <p:cNvSpPr/>
          <p:nvPr/>
        </p:nvSpPr>
        <p:spPr>
          <a:xfrm>
            <a:off x="3685818" y="5603200"/>
            <a:ext cx="4593431" cy="362903"/>
          </a:xfrm>
          <a:prstGeom prst="rect">
            <a:avLst/>
          </a:prstGeom>
          <a:noFill/>
          <a:ln/>
        </p:spPr>
        <p:txBody>
          <a:bodyPr wrap="none" lIns="0" tIns="0" rIns="0" bIns="0" rtlCol="0" anchor="t"/>
          <a:lstStyle/>
          <a:p>
            <a:pPr marL="0" indent="0" algn="ctr">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System processes input data.</a:t>
            </a:r>
            <a:endParaRPr lang="en-US" sz="1750" dirty="0"/>
          </a:p>
        </p:txBody>
      </p:sp>
      <p:sp>
        <p:nvSpPr>
          <p:cNvPr id="14" name="Shape 10"/>
          <p:cNvSpPr/>
          <p:nvPr/>
        </p:nvSpPr>
        <p:spPr>
          <a:xfrm>
            <a:off x="8632508" y="3525083"/>
            <a:ext cx="30480" cy="680442"/>
          </a:xfrm>
          <a:prstGeom prst="roundRect">
            <a:avLst>
              <a:gd name="adj" fmla="val 111628"/>
            </a:avLst>
          </a:prstGeom>
          <a:solidFill>
            <a:srgbClr val="D8D4D4"/>
          </a:solidFill>
          <a:ln/>
        </p:spPr>
        <p:txBody>
          <a:bodyPr/>
          <a:lstStyle/>
          <a:p>
            <a:endParaRPr lang="en-US"/>
          </a:p>
        </p:txBody>
      </p:sp>
      <p:sp>
        <p:nvSpPr>
          <p:cNvPr id="15" name="Shape 11"/>
          <p:cNvSpPr/>
          <p:nvPr/>
        </p:nvSpPr>
        <p:spPr>
          <a:xfrm>
            <a:off x="8392597" y="3950375"/>
            <a:ext cx="510302" cy="510302"/>
          </a:xfrm>
          <a:prstGeom prst="roundRect">
            <a:avLst>
              <a:gd name="adj" fmla="val 6667"/>
            </a:avLst>
          </a:prstGeom>
          <a:solidFill>
            <a:srgbClr val="F9F7F7"/>
          </a:solidFill>
          <a:ln/>
        </p:spPr>
        <p:txBody>
          <a:bodyPr/>
          <a:lstStyle/>
          <a:p>
            <a:endParaRPr lang="en-US"/>
          </a:p>
        </p:txBody>
      </p:sp>
      <p:pic>
        <p:nvPicPr>
          <p:cNvPr id="16" name="Image 2" descr="preencoded.png"/>
          <p:cNvPicPr>
            <a:picLocks noChangeAspect="1"/>
          </p:cNvPicPr>
          <p:nvPr/>
        </p:nvPicPr>
        <p:blipFill>
          <a:blip r:embed="rId5"/>
          <a:stretch>
            <a:fillRect/>
          </a:stretch>
        </p:blipFill>
        <p:spPr>
          <a:xfrm>
            <a:off x="8477667" y="3992880"/>
            <a:ext cx="340162" cy="425291"/>
          </a:xfrm>
          <a:prstGeom prst="rect">
            <a:avLst/>
          </a:prstGeom>
        </p:spPr>
      </p:pic>
      <p:sp>
        <p:nvSpPr>
          <p:cNvPr id="17" name="Text 12"/>
          <p:cNvSpPr/>
          <p:nvPr/>
        </p:nvSpPr>
        <p:spPr>
          <a:xfrm>
            <a:off x="7207568" y="2082046"/>
            <a:ext cx="2880241" cy="354330"/>
          </a:xfrm>
          <a:prstGeom prst="rect">
            <a:avLst/>
          </a:prstGeom>
          <a:noFill/>
          <a:ln/>
        </p:spPr>
        <p:txBody>
          <a:bodyPr wrap="none" lIns="0" tIns="0" rIns="0" bIns="0" rtlCol="0" anchor="t"/>
          <a:lstStyle/>
          <a:p>
            <a:pPr marL="0" indent="0" algn="ctr">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AI Model Generation</a:t>
            </a:r>
            <a:endParaRPr lang="en-US" sz="2200" dirty="0"/>
          </a:p>
        </p:txBody>
      </p:sp>
      <p:sp>
        <p:nvSpPr>
          <p:cNvPr id="18" name="Text 13"/>
          <p:cNvSpPr/>
          <p:nvPr/>
        </p:nvSpPr>
        <p:spPr>
          <a:xfrm>
            <a:off x="6351032" y="2572464"/>
            <a:ext cx="4593431" cy="725805"/>
          </a:xfrm>
          <a:prstGeom prst="rect">
            <a:avLst/>
          </a:prstGeom>
          <a:noFill/>
          <a:ln/>
        </p:spPr>
        <p:txBody>
          <a:bodyPr wrap="square" lIns="0" tIns="0" rIns="0" bIns="0" rtlCol="0" anchor="t"/>
          <a:lstStyle/>
          <a:p>
            <a:pPr marL="0" indent="0" algn="ctr">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AI model generates movie recommendations.</a:t>
            </a:r>
            <a:endParaRPr lang="en-US" sz="1750" dirty="0"/>
          </a:p>
        </p:txBody>
      </p:sp>
      <p:sp>
        <p:nvSpPr>
          <p:cNvPr id="19" name="Shape 14"/>
          <p:cNvSpPr/>
          <p:nvPr/>
        </p:nvSpPr>
        <p:spPr>
          <a:xfrm>
            <a:off x="11297841" y="4205526"/>
            <a:ext cx="30480" cy="680442"/>
          </a:xfrm>
          <a:prstGeom prst="roundRect">
            <a:avLst>
              <a:gd name="adj" fmla="val 111628"/>
            </a:avLst>
          </a:prstGeom>
          <a:solidFill>
            <a:srgbClr val="D8D4D4"/>
          </a:solidFill>
          <a:ln/>
        </p:spPr>
        <p:txBody>
          <a:bodyPr/>
          <a:lstStyle/>
          <a:p>
            <a:endParaRPr lang="en-US"/>
          </a:p>
        </p:txBody>
      </p:sp>
      <p:sp>
        <p:nvSpPr>
          <p:cNvPr id="20" name="Shape 15"/>
          <p:cNvSpPr/>
          <p:nvPr/>
        </p:nvSpPr>
        <p:spPr>
          <a:xfrm>
            <a:off x="11057930" y="3950375"/>
            <a:ext cx="510302" cy="510302"/>
          </a:xfrm>
          <a:prstGeom prst="roundRect">
            <a:avLst>
              <a:gd name="adj" fmla="val 6667"/>
            </a:avLst>
          </a:prstGeom>
          <a:solidFill>
            <a:srgbClr val="F9F7F7"/>
          </a:solidFill>
          <a:ln/>
        </p:spPr>
        <p:txBody>
          <a:bodyPr/>
          <a:lstStyle/>
          <a:p>
            <a:endParaRPr lang="en-US"/>
          </a:p>
        </p:txBody>
      </p:sp>
      <p:pic>
        <p:nvPicPr>
          <p:cNvPr id="21" name="Image 3" descr="preencoded.png"/>
          <p:cNvPicPr>
            <a:picLocks noChangeAspect="1"/>
          </p:cNvPicPr>
          <p:nvPr/>
        </p:nvPicPr>
        <p:blipFill>
          <a:blip r:embed="rId6"/>
          <a:stretch>
            <a:fillRect/>
          </a:stretch>
        </p:blipFill>
        <p:spPr>
          <a:xfrm>
            <a:off x="11143000" y="3992880"/>
            <a:ext cx="340162" cy="425291"/>
          </a:xfrm>
          <a:prstGeom prst="rect">
            <a:avLst/>
          </a:prstGeom>
        </p:spPr>
      </p:pic>
      <p:sp>
        <p:nvSpPr>
          <p:cNvPr id="22" name="Text 16"/>
          <p:cNvSpPr/>
          <p:nvPr/>
        </p:nvSpPr>
        <p:spPr>
          <a:xfrm>
            <a:off x="9459516" y="5112782"/>
            <a:ext cx="3707130" cy="354330"/>
          </a:xfrm>
          <a:prstGeom prst="rect">
            <a:avLst/>
          </a:prstGeom>
          <a:noFill/>
          <a:ln/>
        </p:spPr>
        <p:txBody>
          <a:bodyPr wrap="none" lIns="0" tIns="0" rIns="0" bIns="0" rtlCol="0" anchor="t"/>
          <a:lstStyle/>
          <a:p>
            <a:pPr marL="0" indent="0" algn="ctr">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Display Recommendations</a:t>
            </a:r>
            <a:endParaRPr lang="en-US" sz="2200" dirty="0"/>
          </a:p>
        </p:txBody>
      </p:sp>
      <p:sp>
        <p:nvSpPr>
          <p:cNvPr id="23" name="Text 17"/>
          <p:cNvSpPr/>
          <p:nvPr/>
        </p:nvSpPr>
        <p:spPr>
          <a:xfrm>
            <a:off x="9016365" y="5603200"/>
            <a:ext cx="4593431" cy="725805"/>
          </a:xfrm>
          <a:prstGeom prst="rect">
            <a:avLst/>
          </a:prstGeom>
          <a:noFill/>
          <a:ln/>
        </p:spPr>
        <p:txBody>
          <a:bodyPr wrap="square" lIns="0" tIns="0" rIns="0" bIns="0" rtlCol="0" anchor="t"/>
          <a:lstStyle/>
          <a:p>
            <a:pPr marL="0" indent="0" algn="ctr">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Recommendations are shown via web interface.</a:t>
            </a:r>
            <a:endParaRPr lang="en-US" sz="1750" dirty="0"/>
          </a:p>
        </p:txBody>
      </p:sp>
      <p:sp>
        <p:nvSpPr>
          <p:cNvPr id="24" name="Text 18"/>
          <p:cNvSpPr/>
          <p:nvPr/>
        </p:nvSpPr>
        <p:spPr>
          <a:xfrm>
            <a:off x="793790" y="658415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 process begins with user input. Data is processed by the system. The AI model generates recommendations. These are then displayed on the web interface. TMDb API integration fetches rich movie details.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3882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Conclusion</a:t>
            </a:r>
            <a:endParaRPr lang="en-US" sz="4450" dirty="0"/>
          </a:p>
        </p:txBody>
      </p:sp>
      <p:sp>
        <p:nvSpPr>
          <p:cNvPr id="4" name="Shape 1"/>
          <p:cNvSpPr/>
          <p:nvPr/>
        </p:nvSpPr>
        <p:spPr>
          <a:xfrm>
            <a:off x="793790" y="2087761"/>
            <a:ext cx="510302" cy="510302"/>
          </a:xfrm>
          <a:prstGeom prst="roundRect">
            <a:avLst>
              <a:gd name="adj" fmla="val 6667"/>
            </a:avLst>
          </a:prstGeom>
          <a:solidFill>
            <a:srgbClr val="F9F7F7"/>
          </a:solidFill>
          <a:ln/>
        </p:spPr>
        <p:txBody>
          <a:bodyPr/>
          <a:lstStyle/>
          <a:p>
            <a:endParaRPr lang="en-US"/>
          </a:p>
        </p:txBody>
      </p:sp>
      <p:sp>
        <p:nvSpPr>
          <p:cNvPr id="5" name="Text 2"/>
          <p:cNvSpPr/>
          <p:nvPr/>
        </p:nvSpPr>
        <p:spPr>
          <a:xfrm>
            <a:off x="1530906" y="216562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Developed System</a:t>
            </a:r>
            <a:endParaRPr lang="en-US" sz="2200" dirty="0"/>
          </a:p>
        </p:txBody>
      </p:sp>
      <p:sp>
        <p:nvSpPr>
          <p:cNvPr id="6" name="Text 3"/>
          <p:cNvSpPr/>
          <p:nvPr/>
        </p:nvSpPr>
        <p:spPr>
          <a:xfrm>
            <a:off x="1530906" y="2656046"/>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Successfully created an AI-based movie recommendation system.</a:t>
            </a:r>
            <a:endParaRPr lang="en-US" sz="1750" dirty="0"/>
          </a:p>
        </p:txBody>
      </p:sp>
      <p:sp>
        <p:nvSpPr>
          <p:cNvPr id="7" name="Shape 4"/>
          <p:cNvSpPr/>
          <p:nvPr/>
        </p:nvSpPr>
        <p:spPr>
          <a:xfrm>
            <a:off x="4713803" y="2087761"/>
            <a:ext cx="510302" cy="510302"/>
          </a:xfrm>
          <a:prstGeom prst="roundRect">
            <a:avLst>
              <a:gd name="adj" fmla="val 6667"/>
            </a:avLst>
          </a:prstGeom>
          <a:solidFill>
            <a:srgbClr val="F9F7F7"/>
          </a:solidFill>
          <a:ln/>
        </p:spPr>
        <p:txBody>
          <a:bodyPr/>
          <a:lstStyle/>
          <a:p>
            <a:endParaRPr lang="en-US"/>
          </a:p>
        </p:txBody>
      </p:sp>
      <p:sp>
        <p:nvSpPr>
          <p:cNvPr id="8" name="Text 5"/>
          <p:cNvSpPr/>
          <p:nvPr/>
        </p:nvSpPr>
        <p:spPr>
          <a:xfrm>
            <a:off x="5450919" y="2165628"/>
            <a:ext cx="2899410" cy="708660"/>
          </a:xfrm>
          <a:prstGeom prst="rect">
            <a:avLst/>
          </a:prstGeom>
          <a:noFill/>
          <a:ln/>
        </p:spPr>
        <p:txBody>
          <a:bodyPr wrap="squar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Personalized Suggestions</a:t>
            </a:r>
            <a:endParaRPr lang="en-US" sz="2200" dirty="0"/>
          </a:p>
        </p:txBody>
      </p:sp>
      <p:sp>
        <p:nvSpPr>
          <p:cNvPr id="9" name="Text 6"/>
          <p:cNvSpPr/>
          <p:nvPr/>
        </p:nvSpPr>
        <p:spPr>
          <a:xfrm>
            <a:off x="5450919" y="3010376"/>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Machine learning personalizes movie recommendations effectively.</a:t>
            </a:r>
            <a:endParaRPr lang="en-US" sz="1750" dirty="0"/>
          </a:p>
        </p:txBody>
      </p:sp>
      <p:sp>
        <p:nvSpPr>
          <p:cNvPr id="10" name="Shape 7"/>
          <p:cNvSpPr/>
          <p:nvPr/>
        </p:nvSpPr>
        <p:spPr>
          <a:xfrm>
            <a:off x="793790" y="4915614"/>
            <a:ext cx="510302" cy="510302"/>
          </a:xfrm>
          <a:prstGeom prst="roundRect">
            <a:avLst>
              <a:gd name="adj" fmla="val 6667"/>
            </a:avLst>
          </a:prstGeom>
          <a:solidFill>
            <a:srgbClr val="F9F7F7"/>
          </a:solidFill>
          <a:ln/>
        </p:spPr>
        <p:txBody>
          <a:bodyPr/>
          <a:lstStyle/>
          <a:p>
            <a:endParaRPr lang="en-US"/>
          </a:p>
        </p:txBody>
      </p:sp>
      <p:sp>
        <p:nvSpPr>
          <p:cNvPr id="11" name="Text 8"/>
          <p:cNvSpPr/>
          <p:nvPr/>
        </p:nvSpPr>
        <p:spPr>
          <a:xfrm>
            <a:off x="1530906" y="499348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Future Potential</a:t>
            </a:r>
            <a:endParaRPr lang="en-US" sz="2200" dirty="0"/>
          </a:p>
        </p:txBody>
      </p:sp>
      <p:sp>
        <p:nvSpPr>
          <p:cNvPr id="12" name="Text 9"/>
          <p:cNvSpPr/>
          <p:nvPr/>
        </p:nvSpPr>
        <p:spPr>
          <a:xfrm>
            <a:off x="1530906" y="5483900"/>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Ready for deployment and continuous enhancement.</a:t>
            </a:r>
            <a:endParaRPr lang="en-US" sz="1750" dirty="0"/>
          </a:p>
        </p:txBody>
      </p:sp>
      <p:sp>
        <p:nvSpPr>
          <p:cNvPr id="13" name="Text 10"/>
          <p:cNvSpPr/>
          <p:nvPr/>
        </p:nvSpPr>
        <p:spPr>
          <a:xfrm>
            <a:off x="793790" y="6101953"/>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We have developed an AI-based movie recommendation system. It uses machine learning for personalized suggestions. Future enhancements include incorporating user feedback and expanding the dataset.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81</TotalTime>
  <Words>532</Words>
  <Application>Microsoft Office PowerPoint</Application>
  <PresentationFormat>Custom</PresentationFormat>
  <Paragraphs>63</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Platypi Medium</vt:lpstr>
      <vt:lpstr>Arial</vt:lpstr>
      <vt:lpstr>Source Serif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rahat ahmed</cp:lastModifiedBy>
  <cp:revision>3</cp:revision>
  <dcterms:created xsi:type="dcterms:W3CDTF">2025-05-24T15:55:50Z</dcterms:created>
  <dcterms:modified xsi:type="dcterms:W3CDTF">2025-06-21T02:41:07Z</dcterms:modified>
</cp:coreProperties>
</file>